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215" y="658446"/>
            <a:ext cx="11799569" cy="1509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745" y="1933935"/>
            <a:ext cx="9818370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" y="9218"/>
              <a:ext cx="12158472" cy="68487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715" y="188799"/>
              <a:ext cx="1402079" cy="14142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9407" y="2349576"/>
            <a:ext cx="8926195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22500"/>
              </a:lnSpc>
              <a:spcBef>
                <a:spcPts val="100"/>
              </a:spcBef>
            </a:pPr>
            <a:r>
              <a:rPr sz="4000" spc="-30" dirty="0">
                <a:solidFill>
                  <a:srgbClr val="FFFFFF"/>
                </a:solidFill>
              </a:rPr>
              <a:t>ГОД</a:t>
            </a:r>
            <a:r>
              <a:rPr sz="4000" spc="-9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К</a:t>
            </a:r>
            <a:r>
              <a:rPr sz="4000" spc="-590" dirty="0">
                <a:solidFill>
                  <a:srgbClr val="FFFFFF"/>
                </a:solidFill>
              </a:rPr>
              <a:t>А</a:t>
            </a:r>
            <a:r>
              <a:rPr sz="4000" spc="5" dirty="0">
                <a:solidFill>
                  <a:srgbClr val="FFFFFF"/>
                </a:solidFill>
              </a:rPr>
              <a:t>ЧЕСТ</a:t>
            </a:r>
            <a:r>
              <a:rPr sz="4000" spc="-270" dirty="0">
                <a:solidFill>
                  <a:srgbClr val="FFFFFF"/>
                </a:solidFill>
              </a:rPr>
              <a:t>В</a:t>
            </a:r>
            <a:r>
              <a:rPr sz="4000" spc="5" dirty="0">
                <a:solidFill>
                  <a:srgbClr val="FFFFFF"/>
                </a:solidFill>
              </a:rPr>
              <a:t>А</a:t>
            </a:r>
            <a:r>
              <a:rPr sz="4000" spc="-114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–</a:t>
            </a:r>
            <a:r>
              <a:rPr sz="4000" spc="-7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ЗАЛОГ</a:t>
            </a:r>
            <a:r>
              <a:rPr sz="4000" spc="-10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УСПЕХА </a:t>
            </a:r>
            <a:r>
              <a:rPr sz="4000" dirty="0">
                <a:solidFill>
                  <a:srgbClr val="FFFFFF"/>
                </a:solidFill>
              </a:rPr>
              <a:t>СОЦИАЛЬНО-</a:t>
            </a:r>
            <a:r>
              <a:rPr sz="4000" spc="-25" dirty="0">
                <a:solidFill>
                  <a:srgbClr val="FFFFFF"/>
                </a:solidFill>
              </a:rPr>
              <a:t>ЭКОНОМИЧЕСКОГО</a:t>
            </a:r>
            <a:endParaRPr sz="4000"/>
          </a:p>
          <a:p>
            <a:pPr marR="444500" algn="ctr">
              <a:lnSpc>
                <a:spcPct val="100000"/>
              </a:lnSpc>
              <a:spcBef>
                <a:spcPts val="290"/>
              </a:spcBef>
            </a:pPr>
            <a:r>
              <a:rPr sz="4000" spc="-490" dirty="0">
                <a:solidFill>
                  <a:srgbClr val="FFFFFF"/>
                </a:solidFill>
              </a:rPr>
              <a:t>Р</a:t>
            </a:r>
            <a:r>
              <a:rPr sz="4000" spc="-70" dirty="0">
                <a:solidFill>
                  <a:srgbClr val="FFFFFF"/>
                </a:solidFill>
              </a:rPr>
              <a:t>А</a:t>
            </a:r>
            <a:r>
              <a:rPr sz="4000" spc="15" dirty="0">
                <a:solidFill>
                  <a:srgbClr val="FFFFFF"/>
                </a:solidFill>
              </a:rPr>
              <a:t>З</a:t>
            </a:r>
            <a:r>
              <a:rPr sz="4000" dirty="0">
                <a:solidFill>
                  <a:srgbClr val="FFFFFF"/>
                </a:solidFill>
              </a:rPr>
              <a:t>В</a:t>
            </a:r>
            <a:r>
              <a:rPr sz="4000" spc="10" dirty="0">
                <a:solidFill>
                  <a:srgbClr val="FFFFFF"/>
                </a:solidFill>
              </a:rPr>
              <a:t>ИТИ</a:t>
            </a:r>
            <a:r>
              <a:rPr sz="4000" spc="15" dirty="0">
                <a:solidFill>
                  <a:srgbClr val="FFFFFF"/>
                </a:solidFill>
              </a:rPr>
              <a:t>Я</a:t>
            </a:r>
            <a:r>
              <a:rPr sz="4000" spc="-190" dirty="0">
                <a:solidFill>
                  <a:srgbClr val="FFFFFF"/>
                </a:solidFill>
              </a:rPr>
              <a:t> </a:t>
            </a:r>
            <a:r>
              <a:rPr sz="4000" spc="70" dirty="0">
                <a:solidFill>
                  <a:srgbClr val="FFFFFF"/>
                </a:solidFill>
              </a:rPr>
              <a:t>СТ</a:t>
            </a:r>
            <a:r>
              <a:rPr sz="4000" spc="-434" dirty="0">
                <a:solidFill>
                  <a:srgbClr val="FFFFFF"/>
                </a:solidFill>
              </a:rPr>
              <a:t>Р</a:t>
            </a:r>
            <a:r>
              <a:rPr sz="4000" spc="70" dirty="0">
                <a:solidFill>
                  <a:srgbClr val="FFFFFF"/>
                </a:solidFill>
              </a:rPr>
              <a:t>АНЫ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4853685" y="6339636"/>
            <a:ext cx="23901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Минск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80" y="457256"/>
            <a:ext cx="3829952" cy="58188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72355" y="864108"/>
            <a:ext cx="6958965" cy="16306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0805" marR="80645" indent="450850" algn="just">
              <a:lnSpc>
                <a:spcPct val="106100"/>
              </a:lnSpc>
              <a:spcBef>
                <a:spcPts val="45"/>
              </a:spcBef>
            </a:pPr>
            <a:r>
              <a:rPr sz="2400" b="1" i="1" dirty="0">
                <a:latin typeface="Times New Roman"/>
                <a:cs typeface="Times New Roman"/>
              </a:rPr>
              <a:t>Качественный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подход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–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это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еще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уважение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0" dirty="0">
                <a:latin typeface="Times New Roman"/>
                <a:cs typeface="Times New Roman"/>
              </a:rPr>
              <a:t>к </a:t>
            </a:r>
            <a:r>
              <a:rPr sz="2400" b="1" i="1" dirty="0">
                <a:latin typeface="Times New Roman"/>
                <a:cs typeface="Times New Roman"/>
              </a:rPr>
              <a:t>себе.</a:t>
            </a:r>
            <a:r>
              <a:rPr sz="2400" b="1" i="1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Жить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работать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принципам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качества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– </a:t>
            </a:r>
            <a:r>
              <a:rPr sz="2400" dirty="0">
                <a:latin typeface="Times New Roman"/>
                <a:cs typeface="Times New Roman"/>
              </a:rPr>
              <a:t>значит</a:t>
            </a:r>
            <a:r>
              <a:rPr sz="2400" spc="54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находиться</a:t>
            </a:r>
            <a:r>
              <a:rPr sz="2400" spc="53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3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постоянном</a:t>
            </a:r>
            <a:r>
              <a:rPr sz="2400" spc="54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личном совершенствовании: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4203" y="2701555"/>
            <a:ext cx="6449060" cy="34569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5"/>
              </a:spcBef>
              <a:buFont typeface="Times New Roman"/>
              <a:buChar char="–"/>
              <a:tabLst>
                <a:tab pos="240665" algn="l"/>
              </a:tabLst>
            </a:pPr>
            <a:r>
              <a:rPr sz="2400" b="1" dirty="0">
                <a:latin typeface="Times New Roman"/>
                <a:cs typeface="Times New Roman"/>
              </a:rPr>
              <a:t>непрерывно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развиваться,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получать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знания;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Font typeface="Times New Roman"/>
              <a:buChar char="–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следить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своим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здоровьем;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3400"/>
              </a:lnSpc>
              <a:spcBef>
                <a:spcPts val="25"/>
              </a:spcBef>
              <a:buFont typeface="Times New Roman"/>
              <a:buChar char="–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жизни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человека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важное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значение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имеет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его </a:t>
            </a:r>
            <a:r>
              <a:rPr sz="2400" b="1" spc="-20" dirty="0">
                <a:latin typeface="Times New Roman"/>
                <a:cs typeface="Times New Roman"/>
              </a:rPr>
              <a:t>культурный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досуг;</a:t>
            </a: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980"/>
              </a:spcBef>
              <a:buFont typeface="Times New Roman"/>
              <a:buChar char="–"/>
              <a:tabLst>
                <a:tab pos="31686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поддерживать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хорошую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физическую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форму;</a:t>
            </a:r>
            <a:endParaRPr sz="2400">
              <a:latin typeface="Times New Roman"/>
              <a:cs typeface="Times New Roman"/>
            </a:endParaRPr>
          </a:p>
          <a:p>
            <a:pPr marL="241300" marR="1323340" indent="-228600">
              <a:lnSpc>
                <a:spcPts val="3870"/>
              </a:lnSpc>
              <a:spcBef>
                <a:spcPts val="70"/>
              </a:spcBef>
              <a:buFont typeface="Times New Roman"/>
              <a:buChar char="–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жить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семейном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согласии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мире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с </a:t>
            </a:r>
            <a:r>
              <a:rPr sz="2400" b="1" spc="-10" dirty="0">
                <a:latin typeface="Times New Roman"/>
                <a:cs typeface="Times New Roman"/>
              </a:rPr>
              <a:t>окружающими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людьми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3666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8527" y="1091183"/>
            <a:ext cx="9866630" cy="1076325"/>
          </a:xfrm>
          <a:prstGeom prst="rect">
            <a:avLst/>
          </a:prstGeom>
          <a:solidFill>
            <a:srgbClr val="6FAC46">
              <a:alpha val="50195"/>
            </a:srgbClr>
          </a:solidFill>
        </p:spPr>
        <p:txBody>
          <a:bodyPr vert="horz" wrap="square" lIns="0" tIns="55880" rIns="0" bIns="0" rtlCol="0">
            <a:spAutoFit/>
          </a:bodyPr>
          <a:lstStyle/>
          <a:p>
            <a:pPr marL="2061210" marR="79375" indent="-1000125">
              <a:lnSpc>
                <a:spcPts val="3770"/>
              </a:lnSpc>
              <a:spcBef>
                <a:spcPts val="440"/>
              </a:spcBef>
            </a:pP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Беларуси</a:t>
            </a: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FFFF"/>
                </a:solidFill>
              </a:rPr>
              <a:t>качество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рассматривается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первую очередь,</a:t>
            </a:r>
            <a:r>
              <a:rPr b="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</a:rPr>
              <a:t>с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позиции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качества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жизни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людей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400" y="2295144"/>
            <a:ext cx="7080884" cy="954405"/>
          </a:xfrm>
          <a:prstGeom prst="rect">
            <a:avLst/>
          </a:prstGeom>
          <a:solidFill>
            <a:srgbClr val="5B9BD4">
              <a:alpha val="50195"/>
            </a:srgbClr>
          </a:solidFill>
        </p:spPr>
        <p:txBody>
          <a:bodyPr vert="horz" wrap="square" lIns="0" tIns="55880" rIns="0" bIns="0" rtlCol="0">
            <a:spAutoFit/>
          </a:bodyPr>
          <a:lstStyle/>
          <a:p>
            <a:pPr marL="612140" marR="79375" indent="-234950">
              <a:lnSpc>
                <a:spcPts val="3290"/>
              </a:lnSpc>
              <a:spcBef>
                <a:spcPts val="44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этом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каждый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нас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является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только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потребителем,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но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создателем</a:t>
            </a: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качества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0639" cy="5181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110230">
              <a:lnSpc>
                <a:spcPct val="100000"/>
              </a:lnSpc>
              <a:spcBef>
                <a:spcPts val="310"/>
              </a:spcBef>
            </a:pPr>
            <a:r>
              <a:rPr sz="2400" b="0" spc="-25" dirty="0">
                <a:latin typeface="Times New Roman"/>
                <a:cs typeface="Times New Roman"/>
              </a:rPr>
              <a:t>Глава</a:t>
            </a:r>
            <a:r>
              <a:rPr sz="2400" b="0" spc="-90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государства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27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ноября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2023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spc="-125" dirty="0">
                <a:latin typeface="Times New Roman"/>
                <a:cs typeface="Times New Roman"/>
              </a:rPr>
              <a:t>г.</a:t>
            </a:r>
            <a:r>
              <a:rPr sz="2400" b="0" spc="-2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подписал</a:t>
            </a:r>
            <a:r>
              <a:rPr sz="2400" b="0" spc="-30" dirty="0">
                <a:latin typeface="Times New Roman"/>
                <a:cs typeface="Times New Roman"/>
              </a:rPr>
              <a:t> </a:t>
            </a:r>
            <a:r>
              <a:rPr sz="2400" spc="-50" dirty="0"/>
              <a:t>Указ</a:t>
            </a:r>
            <a:r>
              <a:rPr sz="2400" spc="-60" dirty="0"/>
              <a:t> </a:t>
            </a:r>
            <a:r>
              <a:rPr sz="2400" dirty="0"/>
              <a:t>№</a:t>
            </a:r>
            <a:r>
              <a:rPr sz="2400" spc="-55" dirty="0"/>
              <a:t> </a:t>
            </a:r>
            <a:r>
              <a:rPr sz="2400" spc="-25" dirty="0"/>
              <a:t>375</a:t>
            </a:r>
            <a:endParaRPr sz="2400" dirty="0">
              <a:latin typeface="Times New Roman"/>
              <a:cs typeface="Times New Roman"/>
            </a:endParaRPr>
          </a:p>
          <a:p>
            <a:pPr marL="3689350">
              <a:lnSpc>
                <a:spcPct val="100000"/>
              </a:lnSpc>
              <a:spcBef>
                <a:spcPts val="219"/>
              </a:spcBef>
            </a:pPr>
            <a:r>
              <a:rPr sz="2400" dirty="0"/>
              <a:t>«Об</a:t>
            </a:r>
            <a:r>
              <a:rPr sz="2400" spc="-70" dirty="0"/>
              <a:t> </a:t>
            </a:r>
            <a:r>
              <a:rPr sz="2400" spc="-10" dirty="0"/>
              <a:t>объявлении</a:t>
            </a:r>
            <a:r>
              <a:rPr sz="2400" spc="-60" dirty="0"/>
              <a:t> </a:t>
            </a:r>
            <a:r>
              <a:rPr sz="2400" dirty="0"/>
              <a:t>2024</a:t>
            </a:r>
            <a:r>
              <a:rPr sz="2400" spc="-65" dirty="0"/>
              <a:t> </a:t>
            </a:r>
            <a:r>
              <a:rPr sz="2400" dirty="0"/>
              <a:t>года</a:t>
            </a:r>
            <a:r>
              <a:rPr sz="2400" spc="-55" dirty="0"/>
              <a:t> Годом</a:t>
            </a:r>
            <a:r>
              <a:rPr sz="2400" spc="-65" dirty="0"/>
              <a:t> </a:t>
            </a:r>
            <a:r>
              <a:rPr sz="2400" spc="-10" dirty="0"/>
              <a:t>качества»</a:t>
            </a:r>
            <a:r>
              <a:rPr sz="2400" b="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6929" y="1923288"/>
            <a:ext cx="7958328" cy="4471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83079"/>
            <a:ext cx="11920855" cy="5074920"/>
            <a:chOff x="0" y="1783079"/>
            <a:chExt cx="11920855" cy="5074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6573"/>
              <a:ext cx="5258141" cy="28514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1783079"/>
              <a:ext cx="7196328" cy="43677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6854" y="388746"/>
            <a:ext cx="10481310" cy="111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5"/>
              </a:spcBef>
            </a:pP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января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2024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года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ходе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совещания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об</a:t>
            </a:r>
            <a:r>
              <a:rPr sz="2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основных</a:t>
            </a:r>
            <a:r>
              <a:rPr sz="2400" spc="-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направлениях</a:t>
            </a:r>
            <a:r>
              <a:rPr sz="2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работы</a:t>
            </a:r>
            <a:r>
              <a:rPr sz="24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по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совершенствованию</a:t>
            </a:r>
            <a:r>
              <a:rPr sz="24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качества</a:t>
            </a:r>
            <a:r>
              <a:rPr sz="24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2024</a:t>
            </a:r>
            <a:r>
              <a:rPr sz="2400" spc="-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году</a:t>
            </a:r>
            <a:r>
              <a:rPr sz="2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Знаке</a:t>
            </a:r>
            <a:r>
              <a:rPr sz="2400" spc="-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качества</a:t>
            </a:r>
            <a:r>
              <a:rPr sz="2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Республики</a:t>
            </a:r>
            <a:r>
              <a:rPr sz="2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Беларусь </a:t>
            </a:r>
            <a:r>
              <a:rPr sz="2400" b="1" dirty="0">
                <a:latin typeface="Times New Roman"/>
                <a:cs typeface="Times New Roman"/>
              </a:rPr>
              <a:t>Президент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нашей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страны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подчеркнул: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3408" y="1937004"/>
            <a:ext cx="2898140" cy="8064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1448435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должны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i="1" spc="-10" dirty="0">
                <a:latin typeface="Times New Roman"/>
                <a:cs typeface="Times New Roman"/>
              </a:rPr>
              <a:t>превзойти</a:t>
            </a:r>
            <a:endParaRPr sz="2400">
              <a:latin typeface="Times New Roman"/>
              <a:cs typeface="Times New Roman"/>
            </a:endParaRPr>
          </a:p>
          <a:p>
            <a:pPr marL="256540">
              <a:lnSpc>
                <a:spcPct val="100000"/>
              </a:lnSpc>
              <a:spcBef>
                <a:spcPts val="195"/>
              </a:spcBef>
              <a:tabLst>
                <a:tab pos="1576070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пришли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766" y="1937004"/>
            <a:ext cx="1344930" cy="1193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50850">
              <a:lnSpc>
                <a:spcPct val="106300"/>
              </a:lnSpc>
              <a:spcBef>
                <a:spcPts val="110"/>
              </a:spcBef>
            </a:pPr>
            <a:r>
              <a:rPr sz="2400" b="1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«</a:t>
            </a:r>
            <a:r>
              <a:rPr sz="2400" b="1" i="1" spc="-25" dirty="0">
                <a:latin typeface="Times New Roman"/>
                <a:cs typeface="Times New Roman"/>
              </a:rPr>
              <a:t>Мы </a:t>
            </a:r>
            <a:r>
              <a:rPr sz="2400" b="1" i="1" spc="-10" dirty="0">
                <a:latin typeface="Times New Roman"/>
                <a:cs typeface="Times New Roman"/>
              </a:rPr>
              <a:t>себя</a:t>
            </a:r>
            <a:r>
              <a:rPr sz="2400" i="1" spc="-10" dirty="0">
                <a:latin typeface="Times New Roman"/>
                <a:cs typeface="Times New Roman"/>
              </a:rPr>
              <a:t>…Мы </a:t>
            </a:r>
            <a:r>
              <a:rPr sz="2400" i="1" spc="-20" dirty="0">
                <a:latin typeface="Times New Roman"/>
                <a:cs typeface="Times New Roman"/>
              </a:rPr>
              <a:t>ситуации,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7976" y="2739085"/>
            <a:ext cx="735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Times New Roman"/>
                <a:cs typeface="Times New Roman"/>
              </a:rPr>
              <a:t>когда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1061" y="2331283"/>
            <a:ext cx="842644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5080" indent="-204470">
              <a:lnSpc>
                <a:spcPct val="105800"/>
              </a:lnSpc>
              <a:spcBef>
                <a:spcPts val="95"/>
              </a:spcBef>
            </a:pPr>
            <a:r>
              <a:rPr sz="2400" i="1" spc="-20" dirty="0">
                <a:latin typeface="Times New Roman"/>
                <a:cs typeface="Times New Roman"/>
              </a:rPr>
              <a:t>такой надо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766" y="3105730"/>
            <a:ext cx="4296410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  <a:tabLst>
                <a:tab pos="2313940" algn="l"/>
                <a:tab pos="3506470" algn="l"/>
              </a:tabLst>
            </a:pPr>
            <a:r>
              <a:rPr sz="2400" i="1" dirty="0">
                <a:latin typeface="Times New Roman"/>
                <a:cs typeface="Times New Roman"/>
              </a:rPr>
              <a:t>подниматься</a:t>
            </a:r>
            <a:r>
              <a:rPr sz="2400" i="1" spc="28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на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10" dirty="0">
                <a:latin typeface="Times New Roman"/>
                <a:cs typeface="Times New Roman"/>
              </a:rPr>
              <a:t>ступень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20" dirty="0">
                <a:latin typeface="Times New Roman"/>
                <a:cs typeface="Times New Roman"/>
              </a:rPr>
              <a:t>выше, </a:t>
            </a:r>
            <a:r>
              <a:rPr sz="2400" i="1" dirty="0">
                <a:latin typeface="Times New Roman"/>
                <a:cs typeface="Times New Roman"/>
              </a:rPr>
              <a:t>а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может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быть,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на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две…)»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" y="0"/>
            <a:ext cx="2796543" cy="2944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4099" y="1520670"/>
            <a:ext cx="5362541" cy="53373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4790" rIns="0" bIns="0" rtlCol="0">
            <a:spAutoFit/>
          </a:bodyPr>
          <a:lstStyle/>
          <a:p>
            <a:pPr marL="1282065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Качество</a:t>
            </a:r>
            <a:r>
              <a:rPr spc="-105" dirty="0"/>
              <a:t> </a:t>
            </a:r>
            <a:r>
              <a:rPr spc="-10" dirty="0"/>
              <a:t>труда</a:t>
            </a:r>
            <a:r>
              <a:rPr spc="-90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dirty="0"/>
              <a:t>залог</a:t>
            </a:r>
            <a:r>
              <a:rPr spc="-145" dirty="0"/>
              <a:t> </a:t>
            </a:r>
            <a:r>
              <a:rPr spc="-10" dirty="0"/>
              <a:t>конкурентоспособности</a:t>
            </a:r>
            <a:r>
              <a:rPr spc="-65" dirty="0"/>
              <a:t> </a:t>
            </a:r>
            <a:r>
              <a:rPr spc="-10" dirty="0"/>
              <a:t>Беларуси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1687" y="2810255"/>
            <a:ext cx="5349240" cy="2819400"/>
            <a:chOff x="551687" y="2810255"/>
            <a:chExt cx="5349240" cy="2819400"/>
          </a:xfrm>
        </p:grpSpPr>
        <p:sp>
          <p:nvSpPr>
            <p:cNvPr id="7" name="object 7"/>
            <p:cNvSpPr/>
            <p:nvPr/>
          </p:nvSpPr>
          <p:spPr>
            <a:xfrm>
              <a:off x="557783" y="2816351"/>
              <a:ext cx="5337175" cy="2807335"/>
            </a:xfrm>
            <a:custGeom>
              <a:avLst/>
              <a:gdLst/>
              <a:ahLst/>
              <a:cxnLst/>
              <a:rect l="l" t="t" r="r" b="b"/>
              <a:pathLst>
                <a:path w="5337175" h="2807335">
                  <a:moveTo>
                    <a:pt x="5337048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5337048" y="2807208"/>
                  </a:lnTo>
                  <a:lnTo>
                    <a:pt x="533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3" y="2816351"/>
              <a:ext cx="5337175" cy="2807335"/>
            </a:xfrm>
            <a:custGeom>
              <a:avLst/>
              <a:gdLst/>
              <a:ahLst/>
              <a:cxnLst/>
              <a:rect l="l" t="t" r="r" b="b"/>
              <a:pathLst>
                <a:path w="5337175" h="2807335">
                  <a:moveTo>
                    <a:pt x="0" y="2807208"/>
                  </a:moveTo>
                  <a:lnTo>
                    <a:pt x="5337048" y="2807208"/>
                  </a:lnTo>
                  <a:lnTo>
                    <a:pt x="5337048" y="0"/>
                  </a:lnTo>
                  <a:lnTo>
                    <a:pt x="0" y="0"/>
                  </a:lnTo>
                  <a:lnTo>
                    <a:pt x="0" y="2807208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0748" y="2811854"/>
            <a:ext cx="5168900" cy="119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450850" algn="just">
              <a:lnSpc>
                <a:spcPct val="10630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Главный</a:t>
            </a:r>
            <a:r>
              <a:rPr sz="2400" spc="52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критерий</a:t>
            </a:r>
            <a:r>
              <a:rPr sz="2400" spc="520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высокого </a:t>
            </a:r>
            <a:r>
              <a:rPr sz="2400" dirty="0">
                <a:latin typeface="Times New Roman"/>
                <a:cs typeface="Times New Roman"/>
              </a:rPr>
              <a:t>качества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отечественной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продукции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–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34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постоянно</a:t>
            </a:r>
            <a:r>
              <a:rPr sz="2400" spc="35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растущий</a:t>
            </a:r>
            <a:r>
              <a:rPr sz="2400" spc="35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экспорт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748" y="3979871"/>
            <a:ext cx="1753870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5800"/>
              </a:lnSpc>
              <a:spcBef>
                <a:spcPts val="95"/>
              </a:spcBef>
            </a:pPr>
            <a:r>
              <a:rPr sz="2400" spc="-10" dirty="0">
                <a:latin typeface="Times New Roman"/>
                <a:cs typeface="Times New Roman"/>
              </a:rPr>
              <a:t>белорусских узнаваемость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7823" y="3979871"/>
            <a:ext cx="3168650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marR="5080" indent="-3175">
              <a:lnSpc>
                <a:spcPct val="105800"/>
              </a:lnSpc>
              <a:spcBef>
                <a:spcPts val="95"/>
              </a:spcBef>
              <a:tabLst>
                <a:tab pos="1197610" algn="l"/>
                <a:tab pos="1371600" algn="l"/>
                <a:tab pos="1908175" algn="l"/>
                <a:tab pos="2987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товаров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услуг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нашего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национального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748" y="4751399"/>
            <a:ext cx="5167630" cy="80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67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бренда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«Сделано</a:t>
            </a:r>
            <a:r>
              <a:rPr sz="2400" i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Беларуси»,</a:t>
            </a:r>
            <a:r>
              <a:rPr sz="2400" i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который </a:t>
            </a:r>
            <a:r>
              <a:rPr sz="2400" dirty="0">
                <a:latin typeface="Times New Roman"/>
                <a:cs typeface="Times New Roman"/>
              </a:rPr>
              <a:t>представлен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160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странах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мира.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725423"/>
            <a:ext cx="10485120" cy="1432560"/>
          </a:xfrm>
          <a:custGeom>
            <a:avLst/>
            <a:gdLst/>
            <a:ahLst/>
            <a:cxnLst/>
            <a:rect l="l" t="t" r="r" b="b"/>
            <a:pathLst>
              <a:path w="10485120" h="1432560">
                <a:moveTo>
                  <a:pt x="0" y="1432560"/>
                </a:moveTo>
                <a:lnTo>
                  <a:pt x="10485120" y="1432560"/>
                </a:lnTo>
                <a:lnTo>
                  <a:pt x="1048512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675" y="714184"/>
            <a:ext cx="10328910" cy="138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>
              <a:lnSpc>
                <a:spcPct val="106500"/>
              </a:lnSpc>
              <a:spcBef>
                <a:spcPts val="100"/>
              </a:spcBef>
              <a:tabLst>
                <a:tab pos="2613025" algn="l"/>
                <a:tab pos="3420745" algn="l"/>
                <a:tab pos="3747135" algn="l"/>
                <a:tab pos="3835400" algn="l"/>
                <a:tab pos="4636770" algn="l"/>
                <a:tab pos="5551805" algn="l"/>
                <a:tab pos="5875020" algn="l"/>
                <a:tab pos="6494145" algn="l"/>
                <a:tab pos="6850380" algn="l"/>
                <a:tab pos="8048625" algn="l"/>
                <a:tab pos="8316595" algn="l"/>
              </a:tabLst>
            </a:pPr>
            <a:r>
              <a:rPr sz="2800" spc="-10" dirty="0"/>
              <a:t>«По-белорусски»</a:t>
            </a:r>
            <a:r>
              <a:rPr sz="2800" dirty="0"/>
              <a:t>	</a:t>
            </a:r>
            <a:r>
              <a:rPr sz="2800" b="0" spc="-50" dirty="0">
                <a:latin typeface="Times New Roman"/>
                <a:cs typeface="Times New Roman"/>
              </a:rPr>
              <a:t>–</a:t>
            </a:r>
            <a:r>
              <a:rPr sz="2800" b="0" dirty="0">
                <a:latin typeface="Times New Roman"/>
                <a:cs typeface="Times New Roman"/>
              </a:rPr>
              <a:t>		</a:t>
            </a:r>
            <a:r>
              <a:rPr sz="2800" b="0" spc="-25" dirty="0">
                <a:latin typeface="Times New Roman"/>
                <a:cs typeface="Times New Roman"/>
              </a:rPr>
              <a:t>уже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значит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качественно.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25" dirty="0">
                <a:latin typeface="Times New Roman"/>
                <a:cs typeface="Times New Roman"/>
              </a:rPr>
              <a:t>Конкурентным </a:t>
            </a:r>
            <a:r>
              <a:rPr sz="2800" b="0" spc="-10" dirty="0">
                <a:latin typeface="Times New Roman"/>
                <a:cs typeface="Times New Roman"/>
              </a:rPr>
              <a:t>преимуществом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нашей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продукции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20" dirty="0">
                <a:latin typeface="Times New Roman"/>
                <a:cs typeface="Times New Roman"/>
              </a:rPr>
              <a:t>было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50" dirty="0">
                <a:latin typeface="Times New Roman"/>
                <a:cs typeface="Times New Roman"/>
              </a:rPr>
              <a:t>и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остается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соотношение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800" dirty="0"/>
              <a:t>«цена</a:t>
            </a:r>
            <a:r>
              <a:rPr sz="2800" spc="-35" dirty="0"/>
              <a:t> </a:t>
            </a:r>
            <a:r>
              <a:rPr sz="2800" dirty="0"/>
              <a:t>–</a:t>
            </a:r>
            <a:r>
              <a:rPr sz="2800" spc="-30" dirty="0"/>
              <a:t> </a:t>
            </a:r>
            <a:r>
              <a:rPr sz="2800" spc="-10" dirty="0"/>
              <a:t>качество».</a:t>
            </a:r>
            <a:endParaRPr sz="2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2609978"/>
            <a:ext cx="3686860" cy="36181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40" y="2054352"/>
            <a:ext cx="6955535" cy="4078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3816" y="743712"/>
            <a:ext cx="10269220" cy="975360"/>
          </a:xfrm>
          <a:prstGeom prst="rect">
            <a:avLst/>
          </a:prstGeom>
          <a:solidFill>
            <a:srgbClr val="6FAC46"/>
          </a:solidFill>
          <a:ln w="18288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2537460" marR="923290" indent="-1155700">
              <a:lnSpc>
                <a:spcPct val="106500"/>
              </a:lnSpc>
              <a:spcBef>
                <a:spcPts val="10"/>
              </a:spcBef>
            </a:pPr>
            <a:r>
              <a:rPr sz="2800" spc="-10" dirty="0"/>
              <a:t>Ключевые</a:t>
            </a:r>
            <a:r>
              <a:rPr sz="2800" spc="-150" dirty="0"/>
              <a:t> </a:t>
            </a:r>
            <a:r>
              <a:rPr sz="2800" dirty="0"/>
              <a:t>направления</a:t>
            </a:r>
            <a:r>
              <a:rPr sz="2800" spc="-110" dirty="0"/>
              <a:t> </a:t>
            </a:r>
            <a:r>
              <a:rPr sz="2800" dirty="0"/>
              <a:t>по</a:t>
            </a:r>
            <a:r>
              <a:rPr sz="2800" spc="-114" dirty="0"/>
              <a:t> </a:t>
            </a:r>
            <a:r>
              <a:rPr sz="2800" dirty="0"/>
              <a:t>повышению</a:t>
            </a:r>
            <a:r>
              <a:rPr sz="2800" spc="-95" dirty="0"/>
              <a:t> </a:t>
            </a:r>
            <a:r>
              <a:rPr sz="2800" spc="-10" dirty="0"/>
              <a:t>качества производства</a:t>
            </a:r>
            <a:r>
              <a:rPr sz="2800" spc="-105" dirty="0"/>
              <a:t> </a:t>
            </a:r>
            <a:r>
              <a:rPr sz="2800" dirty="0"/>
              <a:t>и</a:t>
            </a:r>
            <a:r>
              <a:rPr sz="2800" spc="-35" dirty="0"/>
              <a:t> </a:t>
            </a:r>
            <a:r>
              <a:rPr sz="2800" spc="-10" dirty="0"/>
              <a:t>качества</a:t>
            </a:r>
            <a:r>
              <a:rPr sz="2800" spc="-45" dirty="0"/>
              <a:t> </a:t>
            </a:r>
            <a:r>
              <a:rPr sz="2800" spc="-10" dirty="0"/>
              <a:t>жизни: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35"/>
              </a:spcBef>
              <a:buChar char="–"/>
              <a:tabLst>
                <a:tab pos="241300" algn="l"/>
              </a:tabLst>
            </a:pPr>
            <a:r>
              <a:rPr dirty="0"/>
              <a:t>повышение</a:t>
            </a:r>
            <a:r>
              <a:rPr spc="-35" dirty="0"/>
              <a:t> </a:t>
            </a:r>
            <a:r>
              <a:rPr spc="-20" dirty="0"/>
              <a:t>конкурентоспособности</a:t>
            </a:r>
            <a:r>
              <a:rPr spc="-110" dirty="0"/>
              <a:t> </a:t>
            </a:r>
            <a:r>
              <a:rPr spc="-10" dirty="0"/>
              <a:t>промышленного</a:t>
            </a:r>
            <a:r>
              <a:rPr dirty="0"/>
              <a:t> </a:t>
            </a:r>
            <a:r>
              <a:rPr spc="-10" dirty="0"/>
              <a:t>комплекса;</a:t>
            </a: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Char char="–"/>
              <a:tabLst>
                <a:tab pos="240665" algn="l"/>
              </a:tabLst>
            </a:pPr>
            <a:r>
              <a:rPr dirty="0"/>
              <a:t>бережное</a:t>
            </a:r>
            <a:r>
              <a:rPr spc="-3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продуманное</a:t>
            </a:r>
            <a:r>
              <a:rPr spc="-80" dirty="0"/>
              <a:t> </a:t>
            </a:r>
            <a:r>
              <a:rPr dirty="0"/>
              <a:t>отношение</a:t>
            </a:r>
            <a:r>
              <a:rPr spc="-75" dirty="0"/>
              <a:t> </a:t>
            </a:r>
            <a:r>
              <a:rPr dirty="0"/>
              <a:t>к</a:t>
            </a:r>
            <a:r>
              <a:rPr spc="-65" dirty="0"/>
              <a:t> </a:t>
            </a:r>
            <a:r>
              <a:rPr spc="-10" dirty="0"/>
              <a:t>ресурсам;</a:t>
            </a: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Char char="–"/>
              <a:tabLst>
                <a:tab pos="240665" algn="l"/>
              </a:tabLst>
            </a:pPr>
            <a:r>
              <a:rPr dirty="0"/>
              <a:t>устойчивая</a:t>
            </a:r>
            <a:r>
              <a:rPr spc="-65" dirty="0"/>
              <a:t> </a:t>
            </a:r>
            <a:r>
              <a:rPr spc="-10" dirty="0"/>
              <a:t>энергетика</a:t>
            </a:r>
            <a:r>
              <a:rPr spc="-9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энергоэффективность;</a:t>
            </a: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har char="–"/>
              <a:tabLst>
                <a:tab pos="241300" algn="l"/>
              </a:tabLst>
            </a:pPr>
            <a:r>
              <a:rPr dirty="0"/>
              <a:t>ускоренное</a:t>
            </a:r>
            <a:r>
              <a:rPr spc="-100" dirty="0"/>
              <a:t> </a:t>
            </a:r>
            <a:r>
              <a:rPr dirty="0"/>
              <a:t>развитие</a:t>
            </a:r>
            <a:r>
              <a:rPr spc="-140" dirty="0"/>
              <a:t> </a:t>
            </a:r>
            <a:r>
              <a:rPr dirty="0"/>
              <a:t>сферы</a:t>
            </a:r>
            <a:r>
              <a:rPr spc="-80" dirty="0"/>
              <a:t> </a:t>
            </a:r>
            <a:r>
              <a:rPr spc="-10" dirty="0"/>
              <a:t>услуг;</a:t>
            </a: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har char="–"/>
              <a:tabLst>
                <a:tab pos="241300" algn="l"/>
              </a:tabLst>
            </a:pPr>
            <a:r>
              <a:rPr spc="-10" dirty="0"/>
              <a:t>создание</a:t>
            </a:r>
            <a:r>
              <a:rPr spc="-85" dirty="0"/>
              <a:t> </a:t>
            </a:r>
            <a:r>
              <a:rPr spc="-20" dirty="0"/>
              <a:t>комфортных</a:t>
            </a:r>
            <a:r>
              <a:rPr spc="-100" dirty="0"/>
              <a:t> </a:t>
            </a:r>
            <a:r>
              <a:rPr dirty="0"/>
              <a:t>условий</a:t>
            </a:r>
            <a:r>
              <a:rPr spc="-45" dirty="0"/>
              <a:t> </a:t>
            </a:r>
            <a:r>
              <a:rPr dirty="0"/>
              <a:t>для</a:t>
            </a:r>
            <a:r>
              <a:rPr spc="-50" dirty="0"/>
              <a:t> </a:t>
            </a:r>
            <a:r>
              <a:rPr spc="-10" dirty="0"/>
              <a:t>инвестирования</a:t>
            </a:r>
            <a:r>
              <a:rPr spc="-13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ведения</a:t>
            </a:r>
            <a:r>
              <a:rPr spc="-65" dirty="0"/>
              <a:t> </a:t>
            </a:r>
            <a:r>
              <a:rPr spc="-10" dirty="0"/>
              <a:t>бизнеса;</a:t>
            </a: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har char="–"/>
              <a:tabLst>
                <a:tab pos="241300" algn="l"/>
              </a:tabLst>
            </a:pPr>
            <a:r>
              <a:rPr dirty="0"/>
              <a:t>укрепление</a:t>
            </a:r>
            <a:r>
              <a:rPr spc="-90" dirty="0"/>
              <a:t> </a:t>
            </a:r>
            <a:r>
              <a:rPr spc="-10" dirty="0"/>
              <a:t>демографического</a:t>
            </a:r>
            <a:r>
              <a:rPr spc="-80" dirty="0"/>
              <a:t> </a:t>
            </a:r>
            <a:r>
              <a:rPr dirty="0"/>
              <a:t>потенциала</a:t>
            </a:r>
            <a:r>
              <a:rPr spc="-12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здоровья</a:t>
            </a:r>
            <a:r>
              <a:rPr spc="-120" dirty="0"/>
              <a:t> </a:t>
            </a:r>
            <a:r>
              <a:rPr spc="-10" dirty="0"/>
              <a:t>нации;</a:t>
            </a: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har char="–"/>
              <a:tabLst>
                <a:tab pos="241300" algn="l"/>
              </a:tabLst>
            </a:pPr>
            <a:r>
              <a:rPr dirty="0"/>
              <a:t>повышение</a:t>
            </a:r>
            <a:r>
              <a:rPr spc="-80" dirty="0"/>
              <a:t> </a:t>
            </a:r>
            <a:r>
              <a:rPr spc="-10" dirty="0"/>
              <a:t>качества</a:t>
            </a:r>
            <a:r>
              <a:rPr spc="-9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доступности</a:t>
            </a:r>
            <a:r>
              <a:rPr spc="-130" dirty="0"/>
              <a:t> </a:t>
            </a:r>
            <a:r>
              <a:rPr spc="-10" dirty="0"/>
              <a:t>образования.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48" y="505968"/>
            <a:ext cx="8061959" cy="45720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245"/>
              </a:spcBef>
            </a:pPr>
            <a:r>
              <a:rPr sz="2400" dirty="0"/>
              <a:t>Знак</a:t>
            </a:r>
            <a:r>
              <a:rPr sz="2400" spc="-85" dirty="0"/>
              <a:t> </a:t>
            </a:r>
            <a:r>
              <a:rPr sz="2400" spc="-10" dirty="0"/>
              <a:t>качества:</a:t>
            </a:r>
            <a:r>
              <a:rPr sz="2400" spc="-60" dirty="0"/>
              <a:t> </a:t>
            </a:r>
            <a:r>
              <a:rPr sz="2400" dirty="0"/>
              <a:t>традиция</a:t>
            </a:r>
            <a:r>
              <a:rPr sz="2400" spc="-100" dirty="0"/>
              <a:t> </a:t>
            </a:r>
            <a:r>
              <a:rPr sz="2400" dirty="0"/>
              <a:t>прошлого</a:t>
            </a:r>
            <a:r>
              <a:rPr sz="2400" spc="-15" dirty="0"/>
              <a:t> </a:t>
            </a:r>
            <a:r>
              <a:rPr sz="2400" dirty="0"/>
              <a:t>и</a:t>
            </a:r>
            <a:r>
              <a:rPr sz="2400" spc="-65" dirty="0"/>
              <a:t> </a:t>
            </a:r>
            <a:r>
              <a:rPr sz="2400" spc="-10" dirty="0"/>
              <a:t>настоящее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535" y="1466088"/>
            <a:ext cx="3029712" cy="32796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3461" y="1406397"/>
            <a:ext cx="321691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865505" marR="5080" indent="-853440">
              <a:lnSpc>
                <a:spcPts val="2140"/>
              </a:lnSpc>
              <a:spcBef>
                <a:spcPts val="185"/>
              </a:spcBef>
            </a:pPr>
            <a:r>
              <a:rPr sz="1800" i="1" spc="-10" dirty="0">
                <a:latin typeface="Times New Roman"/>
                <a:cs typeface="Times New Roman"/>
              </a:rPr>
              <a:t>Изображение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Государственного </a:t>
            </a:r>
            <a:r>
              <a:rPr sz="1800" i="1" dirty="0">
                <a:latin typeface="Times New Roman"/>
                <a:cs typeface="Times New Roman"/>
              </a:rPr>
              <a:t>знака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качества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008" y="1236725"/>
            <a:ext cx="5944870" cy="187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56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Государственный</a:t>
            </a:r>
            <a:r>
              <a:rPr sz="1800" spc="2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знак</a:t>
            </a:r>
            <a:r>
              <a:rPr sz="1800" spc="2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качества</a:t>
            </a:r>
            <a:r>
              <a:rPr sz="1800" spc="2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представляет</a:t>
            </a:r>
            <a:r>
              <a:rPr sz="1800" spc="229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собой </a:t>
            </a:r>
            <a:r>
              <a:rPr sz="1800" dirty="0">
                <a:latin typeface="Times New Roman"/>
                <a:cs typeface="Times New Roman"/>
              </a:rPr>
              <a:t>пятиугольник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красного</a:t>
            </a:r>
            <a:r>
              <a:rPr sz="1800" spc="45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цвета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45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слегка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выпуклыми сторонами.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6200"/>
              </a:lnSpc>
              <a:spcBef>
                <a:spcPts val="8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центре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Государственного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знака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качества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белом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поле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Times New Roman"/>
                <a:cs typeface="Times New Roman"/>
              </a:rPr>
              <a:t>стилизованное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изображение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перевернутой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буквы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«К»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двух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стреловидных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элементов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красного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цвета.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верхней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2008" y="3096209"/>
            <a:ext cx="5940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2841625" algn="l"/>
                <a:tab pos="3637279" algn="l"/>
                <a:tab pos="4744085" algn="l"/>
                <a:tab pos="5137150" algn="l"/>
              </a:tabLst>
            </a:pPr>
            <a:r>
              <a:rPr sz="1800" spc="-10" dirty="0">
                <a:latin typeface="Times New Roman"/>
                <a:cs typeface="Times New Roman"/>
              </a:rPr>
              <a:t>части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Государственного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знака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качества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надпись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2008" y="3274137"/>
            <a:ext cx="5944870" cy="10985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10" dirty="0">
                <a:latin typeface="Times New Roman"/>
                <a:cs typeface="Times New Roman"/>
              </a:rPr>
              <a:t>«БЕЛАРУСЬ»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красного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цвета.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latin typeface="Times New Roman"/>
                <a:cs typeface="Times New Roman"/>
              </a:rPr>
              <a:t>Пять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углов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Государственного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знака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качества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символизируют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969644" algn="l"/>
                <a:tab pos="2283460" algn="l"/>
                <a:tab pos="3503295" algn="l"/>
                <a:tab pos="48323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качество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белорусской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продукции,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достигаемое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сочетанием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2008" y="4361764"/>
            <a:ext cx="5941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  <a:tab pos="2679700" algn="l"/>
                <a:tab pos="4558030" algn="l"/>
              </a:tabLst>
            </a:pPr>
            <a:r>
              <a:rPr sz="1800" spc="-20" dirty="0">
                <a:latin typeface="Times New Roman"/>
                <a:cs typeface="Times New Roman"/>
              </a:rPr>
              <a:t>пяти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показателей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производства: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безопасности,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2008" y="4655057"/>
            <a:ext cx="594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6255" algn="l"/>
                <a:tab pos="3856990" algn="l"/>
                <a:tab pos="5808345" algn="l"/>
              </a:tabLst>
            </a:pPr>
            <a:r>
              <a:rPr sz="1800" spc="-10" dirty="0">
                <a:latin typeface="Times New Roman"/>
                <a:cs typeface="Times New Roman"/>
              </a:rPr>
              <a:t>экологичности,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инновационности,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технологичности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2008" y="4822037"/>
            <a:ext cx="5261610" cy="163639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Times New Roman"/>
                <a:cs typeface="Times New Roman"/>
              </a:rPr>
              <a:t>эстетичности.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9300"/>
              </a:lnSpc>
              <a:spcBef>
                <a:spcPts val="975"/>
              </a:spcBef>
            </a:pPr>
            <a:r>
              <a:rPr sz="1800" spc="-20" dirty="0">
                <a:latin typeface="Times New Roman"/>
                <a:cs typeface="Times New Roman"/>
              </a:rPr>
              <a:t>Нижний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стреловидный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элемент</a:t>
            </a:r>
            <a:r>
              <a:rPr sz="1800" spc="-30" dirty="0">
                <a:latin typeface="Times New Roman"/>
                <a:cs typeface="Times New Roman"/>
              </a:rPr>
              <a:t> означает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устойчивость </a:t>
            </a:r>
            <a:r>
              <a:rPr sz="1800" spc="-20" dirty="0">
                <a:latin typeface="Times New Roman"/>
                <a:cs typeface="Times New Roman"/>
              </a:rPr>
              <a:t>системы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качества,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верхний,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символичные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весы,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– </a:t>
            </a:r>
            <a:r>
              <a:rPr sz="1800" spc="-20" dirty="0">
                <a:latin typeface="Times New Roman"/>
                <a:cs typeface="Times New Roman"/>
              </a:rPr>
              <a:t>оптимальное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соотношение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общественного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о </a:t>
            </a:r>
            <a:r>
              <a:rPr sz="1800" spc="-25" dirty="0">
                <a:latin typeface="Times New Roman"/>
                <a:cs typeface="Times New Roman"/>
              </a:rPr>
              <a:t>продукции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достижений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производства.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88" y="3432295"/>
            <a:ext cx="1943448" cy="196851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94510" y="5128386"/>
            <a:ext cx="3313429" cy="15151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447675">
              <a:lnSpc>
                <a:spcPct val="72900"/>
              </a:lnSpc>
              <a:spcBef>
                <a:spcPts val="625"/>
              </a:spcBef>
            </a:pPr>
            <a:r>
              <a:rPr sz="1600" i="1" spc="-10" dirty="0">
                <a:latin typeface="Times New Roman"/>
                <a:cs typeface="Times New Roman"/>
              </a:rPr>
              <a:t>Государственный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знак </a:t>
            </a:r>
            <a:r>
              <a:rPr sz="1600" i="1" spc="-10" dirty="0">
                <a:latin typeface="Times New Roman"/>
                <a:cs typeface="Times New Roman"/>
              </a:rPr>
              <a:t>качества </a:t>
            </a:r>
            <a:r>
              <a:rPr sz="1600" i="1" dirty="0">
                <a:latin typeface="Times New Roman"/>
                <a:cs typeface="Times New Roman"/>
              </a:rPr>
              <a:t>СССР</a:t>
            </a:r>
            <a:r>
              <a:rPr sz="1600" i="1" spc="-7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введен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 действие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20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апреля </a:t>
            </a:r>
            <a:r>
              <a:rPr sz="1600" i="1" dirty="0">
                <a:latin typeface="Times New Roman"/>
                <a:cs typeface="Times New Roman"/>
              </a:rPr>
              <a:t>1967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г. в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целях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стимулирования </a:t>
            </a:r>
            <a:r>
              <a:rPr sz="1600" i="1" dirty="0">
                <a:latin typeface="Times New Roman"/>
                <a:cs typeface="Times New Roman"/>
              </a:rPr>
              <a:t>повышения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качества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spc="-50" dirty="0">
                <a:latin typeface="Times New Roman"/>
                <a:cs typeface="Times New Roman"/>
              </a:rPr>
              <a:t>и </a:t>
            </a:r>
            <a:r>
              <a:rPr sz="1600" i="1" spc="-10" dirty="0">
                <a:latin typeface="Times New Roman"/>
                <a:cs typeface="Times New Roman"/>
              </a:rPr>
              <a:t>эффективности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общественного производства.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Он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разработан </a:t>
            </a:r>
            <a:r>
              <a:rPr sz="1600" i="1" spc="-65" dirty="0">
                <a:latin typeface="Times New Roman"/>
                <a:cs typeface="Times New Roman"/>
              </a:rPr>
              <a:t>Всесоюзным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spc="-65" dirty="0">
                <a:latin typeface="Times New Roman"/>
                <a:cs typeface="Times New Roman"/>
              </a:rPr>
              <a:t>научно-</a:t>
            </a:r>
            <a:r>
              <a:rPr sz="1600" i="1" spc="-40" dirty="0">
                <a:latin typeface="Times New Roman"/>
                <a:cs typeface="Times New Roman"/>
              </a:rPr>
              <a:t>исследовательским </a:t>
            </a:r>
            <a:r>
              <a:rPr sz="1600" i="1" spc="-65" dirty="0">
                <a:latin typeface="Times New Roman"/>
                <a:cs typeface="Times New Roman"/>
              </a:rPr>
              <a:t>институтом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стандартизации.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5361" y="1212924"/>
            <a:ext cx="7804150" cy="80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>
              <a:lnSpc>
                <a:spcPct val="106700"/>
              </a:lnSpc>
              <a:spcBef>
                <a:spcPts val="95"/>
              </a:spcBef>
              <a:tabLst>
                <a:tab pos="933450" algn="l"/>
                <a:tab pos="2481580" algn="l"/>
                <a:tab pos="3869054" algn="l"/>
                <a:tab pos="5231765" algn="l"/>
                <a:tab pos="5988050" algn="l"/>
              </a:tabLst>
            </a:pPr>
            <a:r>
              <a:rPr sz="2400" spc="-50" dirty="0">
                <a:solidFill>
                  <a:srgbClr val="FFFFFF"/>
                </a:solidFill>
              </a:rPr>
              <a:t>В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Беларуси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созданы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условия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5" dirty="0">
                <a:solidFill>
                  <a:srgbClr val="FFFFFF"/>
                </a:solidFill>
              </a:rPr>
              <a:t>для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дальнейшего </a:t>
            </a:r>
            <a:r>
              <a:rPr sz="2400" dirty="0">
                <a:solidFill>
                  <a:srgbClr val="FFFFFF"/>
                </a:solidFill>
              </a:rPr>
              <a:t>повышения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уровня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и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качества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жизни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населения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5361" y="1993600"/>
            <a:ext cx="7637780" cy="322834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5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поддерживается</a:t>
            </a:r>
            <a:r>
              <a:rPr sz="2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высокий</a:t>
            </a:r>
            <a:r>
              <a:rPr sz="22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уровень</a:t>
            </a:r>
            <a:r>
              <a:rPr sz="22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создаются</a:t>
            </a:r>
            <a:r>
              <a:rPr sz="22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новые</a:t>
            </a:r>
            <a:r>
              <a:rPr sz="22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рабочие</a:t>
            </a:r>
            <a:r>
              <a:rPr sz="22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места,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обеспечены</a:t>
            </a:r>
            <a:r>
              <a:rPr sz="22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устойчивый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рост</a:t>
            </a:r>
            <a:r>
              <a:rPr sz="22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реальной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заработной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платы,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равный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доступ</a:t>
            </a:r>
            <a:r>
              <a:rPr sz="22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медицинскому</a:t>
            </a:r>
            <a:r>
              <a:rPr sz="22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обслуживанию,</a:t>
            </a:r>
            <a:r>
              <a:rPr sz="22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образованию,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сохранены</a:t>
            </a:r>
            <a:r>
              <a:rPr sz="22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приумножаются</a:t>
            </a:r>
            <a:r>
              <a:rPr sz="22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культурные</a:t>
            </a:r>
            <a:r>
              <a:rPr sz="22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ценности,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поддерживается</a:t>
            </a:r>
            <a:r>
              <a:rPr sz="22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высокий</a:t>
            </a:r>
            <a:r>
              <a:rPr sz="22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уровень</a:t>
            </a:r>
            <a:r>
              <a:rPr sz="22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22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защиты,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созданы</a:t>
            </a:r>
            <a:r>
              <a:rPr sz="22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условия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участия</a:t>
            </a:r>
            <a:r>
              <a:rPr sz="2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imes New Roman"/>
                <a:cs typeface="Times New Roman"/>
              </a:rPr>
              <a:t>общественной</a:t>
            </a:r>
            <a:r>
              <a:rPr sz="22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жизни.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528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 MT</vt:lpstr>
      <vt:lpstr>Times New Roman</vt:lpstr>
      <vt:lpstr>Office Theme</vt:lpstr>
      <vt:lpstr>ГОД КАЧЕСТВА – ЗАЛОГ УСПЕХА СОЦИАЛЬНО-ЭКОНОМИЧЕСКОГО РАЗВИТИЯ СТРАНЫ</vt:lpstr>
      <vt:lpstr>В Беларуси качество рассматривается, в первую очередь, с позиции качества жизни людей.</vt:lpstr>
      <vt:lpstr>Глава государства 27 ноября 2023 г. подписал Указ № 375 «Об объявлении 2024 года Годом качества».</vt:lpstr>
      <vt:lpstr>Презентация PowerPoint</vt:lpstr>
      <vt:lpstr>Качество труда – залог конкурентоспособности Беларуси</vt:lpstr>
      <vt:lpstr>«По-белорусски» –  уже значит качественно. Конкурентным преимуществом нашей продукции было и остается соотношение «цена – качество».</vt:lpstr>
      <vt:lpstr>Ключевые направления по повышению качества производства и качества жизни:</vt:lpstr>
      <vt:lpstr>Знак качества: традиция прошлого и настоящее</vt:lpstr>
      <vt:lpstr>В Беларуси созданы условия для дальнейшего повышения уровня и качества жизни населения: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КАЧЕСТВА – ЗАЛОГ УСПЕХА СОЦИАЛЬНО-ЭКОНОМИЧЕСКОГО РАЗВИТИЯ СТРАНЫ</dc:title>
  <dc:creator>Ирина Александровна Чернецкая</dc:creator>
  <cp:lastModifiedBy>Z-Tech</cp:lastModifiedBy>
  <cp:revision>3</cp:revision>
  <dcterms:created xsi:type="dcterms:W3CDTF">2024-03-06T07:24:44Z</dcterms:created>
  <dcterms:modified xsi:type="dcterms:W3CDTF">2024-03-06T09:19:54Z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2024-03-06T00:00:00Z</vt:filetime>
  </property>
  <property fmtid="{D5CDD505-2E9C-101B-9397-08002B2CF9AE}" pid="5" name="Producer">
    <vt:lpwstr>www.ilovepdf.com</vt:lpwstr>
  </property>
</Properties>
</file>